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9" r:id="rId6"/>
    <p:sldId id="264" r:id="rId7"/>
    <p:sldId id="260" r:id="rId8"/>
    <p:sldId id="268" r:id="rId9"/>
    <p:sldId id="269" r:id="rId10"/>
    <p:sldId id="261" r:id="rId11"/>
    <p:sldId id="262" r:id="rId12"/>
    <p:sldId id="263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D8AD0-6F83-4A94-8F11-CBCC7931251C}" v="19" dt="2023-09-30T16:49:23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8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4CD97-3B58-E35E-C3CB-C34B3B72687A}"/>
              </a:ext>
            </a:extLst>
          </p:cNvPr>
          <p:cNvSpPr txBox="1"/>
          <p:nvPr userDrawn="1"/>
        </p:nvSpPr>
        <p:spPr>
          <a:xfrm>
            <a:off x="1008977" y="6308208"/>
            <a:ext cx="732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i="1" dirty="0">
                <a:solidFill>
                  <a:srgbClr val="FF0000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A family of Learners who believe, belong and succeed 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0CAE4-473B-57B8-1939-1352CDA1D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233" y="5968576"/>
            <a:ext cx="680879" cy="8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3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9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3E8A-D57E-4CAA-866B-924AB723BE7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9EE6-CA8F-4D1C-847A-9FCF68BDD04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C035F-6491-454E-B04E-F290758D8E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1" y="6176965"/>
            <a:ext cx="551199" cy="6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4CC7-982A-4721-9A3A-E44BFDCF3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15613"/>
            <a:ext cx="6858000" cy="23876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St Paul’s Church in Wales Primary School </a:t>
            </a:r>
            <a:b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</a:br>
            <a:b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</a:br>
            <a:r>
              <a:rPr lang="en-GB" sz="4400" b="1" u="sng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Secondary School Applications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FC60A-3318-4631-9C81-CC6827A9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16" y="178603"/>
            <a:ext cx="3118889" cy="31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9E7-1734-475B-BA9D-AD29BD5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St </a:t>
            </a:r>
            <a:r>
              <a:rPr lang="en-GB" b="1" u="sng" dirty="0" err="1"/>
              <a:t>Cyres</a:t>
            </a:r>
            <a:endParaRPr lang="en-GB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8A5E-576C-5667-8CE2-7690D25351CE}"/>
              </a:ext>
            </a:extLst>
          </p:cNvPr>
          <p:cNvSpPr txBox="1"/>
          <p:nvPr/>
        </p:nvSpPr>
        <p:spPr>
          <a:xfrm>
            <a:off x="405019" y="1783893"/>
            <a:ext cx="38091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Online through VALE OF GLAMORGAN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Same deadlines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Doesn’t count as a Cardiff application. They will chase you if you only apply here.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Very limited places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10 appeals – 10 unsuccessful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C88C5-E1B5-4C75-EC4B-8525A5828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82" y="1769637"/>
            <a:ext cx="3835468" cy="3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4FC8A-7AE2-9ED1-5DBD-7886AB64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Evenings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7570A-7DE6-4D4E-25D5-12534CC6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31" y="1620078"/>
            <a:ext cx="6528678" cy="43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4CC7-982A-4721-9A3A-E44BFDCF3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15613"/>
            <a:ext cx="6858000" cy="238760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St Paul’s Church in Wales Primary School </a:t>
            </a:r>
            <a:b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</a:br>
            <a:br>
              <a:rPr lang="en-GB" sz="4400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</a:br>
            <a:r>
              <a:rPr lang="en-GB" sz="4400" b="1" u="sng" dirty="0">
                <a:solidFill>
                  <a:schemeClr val="bg1"/>
                </a:solidFill>
                <a:latin typeface="Sarabun" panose="00000500000000000000" pitchFamily="2" charset="-34"/>
                <a:cs typeface="Sarabun" panose="00000500000000000000" pitchFamily="2" charset="-34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FC60A-3318-4631-9C81-CC6827A9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16" y="178603"/>
            <a:ext cx="3118889" cy="31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6167-3C83-4F26-9387-53B7822C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Key Dates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8E5D4-9D0A-91AA-1C95-10F13CCCDD34}"/>
              </a:ext>
            </a:extLst>
          </p:cNvPr>
          <p:cNvSpPr txBox="1"/>
          <p:nvPr/>
        </p:nvSpPr>
        <p:spPr>
          <a:xfrm>
            <a:off x="494472" y="1985307"/>
            <a:ext cx="83513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Sarabun" panose="00000500000000000000" pitchFamily="2" charset="-34"/>
                <a:cs typeface="Sarabun" panose="00000500000000000000" pitchFamily="2" charset="-34"/>
              </a:rPr>
              <a:t>Deadline: 			</a:t>
            </a:r>
            <a:r>
              <a:rPr lang="en-GB" sz="2800" i="1" dirty="0">
                <a:latin typeface="Sarabun" panose="00000500000000000000" pitchFamily="2" charset="-34"/>
                <a:cs typeface="Sarabun" panose="00000500000000000000" pitchFamily="2" charset="-34"/>
              </a:rPr>
              <a:t>	Monday 18</a:t>
            </a:r>
            <a:r>
              <a:rPr lang="en-GB" sz="2800" i="1" baseline="30000" dirty="0">
                <a:latin typeface="Sarabun" panose="00000500000000000000" pitchFamily="2" charset="-34"/>
                <a:cs typeface="Sarabun" panose="00000500000000000000" pitchFamily="2" charset="-34"/>
              </a:rPr>
              <a:t>th</a:t>
            </a:r>
            <a:r>
              <a:rPr lang="en-GB" sz="2800" i="1" dirty="0">
                <a:latin typeface="Sarabun" panose="00000500000000000000" pitchFamily="2" charset="-34"/>
                <a:cs typeface="Sarabun" panose="00000500000000000000" pitchFamily="2" charset="-34"/>
              </a:rPr>
              <a:t> November 2024</a:t>
            </a:r>
          </a:p>
          <a:p>
            <a:endParaRPr lang="en-GB" sz="2800" i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800" i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800" b="1" i="1" dirty="0">
                <a:latin typeface="Sarabun" panose="00000500000000000000" pitchFamily="2" charset="-34"/>
                <a:cs typeface="Sarabun" panose="00000500000000000000" pitchFamily="2" charset="-34"/>
              </a:rPr>
              <a:t>Offers Day:						</a:t>
            </a:r>
            <a:r>
              <a:rPr lang="en-GB" sz="2800" i="1" dirty="0">
                <a:latin typeface="Sarabun" panose="00000500000000000000" pitchFamily="2" charset="-34"/>
                <a:cs typeface="Sarabun" panose="00000500000000000000" pitchFamily="2" charset="-34"/>
              </a:rPr>
              <a:t>Monday 3</a:t>
            </a:r>
            <a:r>
              <a:rPr lang="en-GB" sz="2800" i="1" baseline="30000" dirty="0">
                <a:latin typeface="Sarabun" panose="00000500000000000000" pitchFamily="2" charset="-34"/>
                <a:cs typeface="Sarabun" panose="00000500000000000000" pitchFamily="2" charset="-34"/>
              </a:rPr>
              <a:t>rd</a:t>
            </a:r>
            <a:r>
              <a:rPr lang="en-GB" sz="2800" i="1" dirty="0">
                <a:latin typeface="Sarabun" panose="00000500000000000000" pitchFamily="2" charset="-34"/>
                <a:cs typeface="Sarabun" panose="00000500000000000000" pitchFamily="2" charset="-34"/>
              </a:rPr>
              <a:t> March 2025</a:t>
            </a:r>
          </a:p>
          <a:p>
            <a:endParaRPr lang="en-GB" sz="2800" b="1" i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800" b="1" i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pPr algn="ctr"/>
            <a:r>
              <a:rPr lang="en-GB" sz="2800" i="1" dirty="0">
                <a:latin typeface="Sarabun" panose="00000500000000000000" pitchFamily="2" charset="-34"/>
                <a:cs typeface="Sarabun" panose="00000500000000000000" pitchFamily="2" charset="-34"/>
              </a:rPr>
              <a:t>Any appeals take place after this date. </a:t>
            </a:r>
            <a:endParaRPr lang="en-GB" sz="2800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216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03912-4E61-85DD-2206-A0E9F76C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Document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09447-75E2-5C2B-067F-0483F40CC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2" y="1908911"/>
            <a:ext cx="2690306" cy="3780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371B07-BC98-B1A3-5577-CE2FD9127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91121"/>
            <a:ext cx="3698599" cy="36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9E7-1734-475B-BA9D-AD29BD5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How to Apply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8A5E-576C-5667-8CE2-7690D25351CE}"/>
              </a:ext>
            </a:extLst>
          </p:cNvPr>
          <p:cNvSpPr txBox="1"/>
          <p:nvPr/>
        </p:nvSpPr>
        <p:spPr>
          <a:xfrm>
            <a:off x="1041124" y="1985307"/>
            <a:ext cx="74742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Sarabun" panose="00000500000000000000" pitchFamily="2" charset="-34"/>
                <a:cs typeface="Sarabun" panose="00000500000000000000" pitchFamily="2" charset="-34"/>
              </a:rPr>
              <a:t>Different schools have different processes. </a:t>
            </a:r>
          </a:p>
          <a:p>
            <a:endParaRPr lang="en-GB" sz="2800" b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800" b="1" dirty="0">
                <a:latin typeface="Sarabun" panose="00000500000000000000" pitchFamily="2" charset="-34"/>
                <a:cs typeface="Sarabun" panose="00000500000000000000" pitchFamily="2" charset="-34"/>
              </a:rPr>
              <a:t>MOST need you to apply in the Cardiff Portal</a:t>
            </a:r>
          </a:p>
          <a:p>
            <a:endParaRPr lang="en-GB" sz="2800" b="1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800" dirty="0">
                <a:latin typeface="Sarabun" panose="00000500000000000000" pitchFamily="2" charset="-34"/>
                <a:cs typeface="Sarabun" panose="00000500000000000000" pitchFamily="2" charset="-34"/>
              </a:rPr>
              <a:t>You need an email address to do this</a:t>
            </a:r>
          </a:p>
          <a:p>
            <a:endParaRPr lang="en-GB" sz="28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800" dirty="0">
                <a:latin typeface="Sarabun" panose="00000500000000000000" pitchFamily="2" charset="-34"/>
                <a:cs typeface="Sarabun" panose="00000500000000000000" pitchFamily="2" charset="-34"/>
              </a:rPr>
              <a:t>You can apply to up to 5 schools through this portal.</a:t>
            </a:r>
          </a:p>
        </p:txBody>
      </p:sp>
    </p:spTree>
    <p:extLst>
      <p:ext uri="{BB962C8B-B14F-4D97-AF65-F5344CB8AC3E}">
        <p14:creationId xmlns:p14="http://schemas.microsoft.com/office/powerpoint/2010/main" val="415527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02312-B68C-146D-ED0D-D5C06E73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Cardiff Portal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2CF99-6D2E-CD03-97A8-5FD510A3A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919638"/>
            <a:ext cx="8178799" cy="3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2C75-3AA1-DC4E-1B73-3A956729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968A-6FB6-6CB4-57F1-FD7221EC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289DA-930D-1228-61FF-C3D8E2CB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79" y="185285"/>
            <a:ext cx="6744641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9E7-1734-475B-BA9D-AD29BD5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Fitzalan High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8A5E-576C-5667-8CE2-7690D25351CE}"/>
              </a:ext>
            </a:extLst>
          </p:cNvPr>
          <p:cNvSpPr txBox="1"/>
          <p:nvPr/>
        </p:nvSpPr>
        <p:spPr>
          <a:xfrm>
            <a:off x="496593" y="1579753"/>
            <a:ext cx="381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Sarabun" panose="00000500000000000000" pitchFamily="2" charset="-34"/>
                <a:cs typeface="Sarabun" panose="00000500000000000000" pitchFamily="2" charset="-34"/>
              </a:rPr>
              <a:t>Like all of the Cardiff Schools this needs to be completed through the CARDIFF PORTAL</a:t>
            </a:r>
          </a:p>
          <a:p>
            <a:endParaRPr lang="en-GB" sz="16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1600" dirty="0">
                <a:latin typeface="Sarabun" panose="00000500000000000000" pitchFamily="2" charset="-34"/>
                <a:cs typeface="Sarabun" panose="00000500000000000000" pitchFamily="2" charset="-34"/>
              </a:rPr>
              <a:t>Location is key for this school to your home address. </a:t>
            </a:r>
          </a:p>
          <a:p>
            <a:endParaRPr lang="en-GB" sz="16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1600" dirty="0">
                <a:latin typeface="Sarabun" panose="00000500000000000000" pitchFamily="2" charset="-34"/>
                <a:cs typeface="Sarabun" panose="00000500000000000000" pitchFamily="2" charset="-34"/>
              </a:rPr>
              <a:t>There are no catchment schools so this is the closest but it is not guaranteed that you will get a place. </a:t>
            </a:r>
          </a:p>
          <a:p>
            <a:endParaRPr lang="en-GB" sz="16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1600" dirty="0">
                <a:latin typeface="Sarabun" panose="00000500000000000000" pitchFamily="2" charset="-34"/>
                <a:cs typeface="Sarabun" panose="00000500000000000000" pitchFamily="2" charset="-34"/>
              </a:rPr>
              <a:t>412 applied for 300 places in the last academic year.</a:t>
            </a:r>
          </a:p>
          <a:p>
            <a:endParaRPr lang="en-GB" sz="16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1600" dirty="0">
                <a:latin typeface="Sarabun" panose="00000500000000000000" pitchFamily="2" charset="-34"/>
                <a:cs typeface="Sarabun" panose="00000500000000000000" pitchFamily="2" charset="-34"/>
              </a:rPr>
              <a:t>Siblings in year 7-11 count as siblings this year.  </a:t>
            </a:r>
          </a:p>
        </p:txBody>
      </p:sp>
      <p:pic>
        <p:nvPicPr>
          <p:cNvPr id="1026" name="Picture 2" descr="Fitzalan P.E. Dept (@Fitzalan_PE) / X">
            <a:extLst>
              <a:ext uri="{FF2B5EF4-FFF2-40B4-BE49-F238E27FC236}">
                <a16:creationId xmlns:a16="http://schemas.microsoft.com/office/drawing/2014/main" id="{F52A2136-E17E-E930-0E94-5258AD6D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09" y="174615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8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9E7-1734-475B-BA9D-AD29BD5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Bishop of Llandaff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8A5E-576C-5667-8CE2-7690D25351CE}"/>
              </a:ext>
            </a:extLst>
          </p:cNvPr>
          <p:cNvSpPr txBox="1"/>
          <p:nvPr/>
        </p:nvSpPr>
        <p:spPr>
          <a:xfrm>
            <a:off x="444776" y="1690689"/>
            <a:ext cx="38091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Paper form and the Council Admission Portal</a:t>
            </a:r>
          </a:p>
          <a:p>
            <a:endParaRPr lang="en-GB" sz="24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Open Places for non Christian and Non Church Going pupils. </a:t>
            </a:r>
          </a:p>
          <a:p>
            <a:endParaRPr lang="en-GB" sz="24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400" dirty="0">
                <a:latin typeface="Sarabun" panose="00000500000000000000" pitchFamily="2" charset="-34"/>
                <a:cs typeface="Sarabun" panose="00000500000000000000" pitchFamily="2" charset="-34"/>
              </a:rPr>
              <a:t>Foundation places for regular church attendance! They check! </a:t>
            </a:r>
          </a:p>
          <a:p>
            <a:endParaRPr lang="en-GB" sz="24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400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1A9EF-EECA-69A4-2C84-6C96B327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34477"/>
            <a:ext cx="3817620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79E7-1734-475B-BA9D-AD29BD5F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St </a:t>
            </a:r>
            <a:r>
              <a:rPr lang="en-GB" b="1" u="sng" dirty="0" err="1"/>
              <a:t>Teilos</a:t>
            </a:r>
            <a:r>
              <a:rPr lang="en-GB" b="1" u="sng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8A5E-576C-5667-8CE2-7690D25351CE}"/>
              </a:ext>
            </a:extLst>
          </p:cNvPr>
          <p:cNvSpPr txBox="1"/>
          <p:nvPr/>
        </p:nvSpPr>
        <p:spPr>
          <a:xfrm>
            <a:off x="375202" y="1332881"/>
            <a:ext cx="38091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Paper and Online Form.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Online form will open on Wednesday 16</a:t>
            </a:r>
            <a:r>
              <a:rPr lang="en-GB" sz="2000" baseline="30000" dirty="0">
                <a:latin typeface="Sarabun" panose="00000500000000000000" pitchFamily="2" charset="-34"/>
                <a:cs typeface="Sarabun" panose="00000500000000000000" pitchFamily="2" charset="-34"/>
              </a:rPr>
              <a:t>th</a:t>
            </a:r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 October at 9am.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Choose foundation place and indicate that your child attends this school in order to gain a place.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160 foundation places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r>
              <a:rPr lang="en-GB" sz="2000" dirty="0">
                <a:latin typeface="Sarabun" panose="00000500000000000000" pitchFamily="2" charset="-34"/>
                <a:cs typeface="Sarabun" panose="00000500000000000000" pitchFamily="2" charset="-34"/>
              </a:rPr>
              <a:t>80 Open places </a:t>
            </a: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  <a:p>
            <a:endParaRPr lang="en-GB" sz="2000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97BE6-C79B-CB00-3E6C-7DA7FC94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28" y="1966292"/>
            <a:ext cx="2857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9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03C9018E4A149ACABFC94CF55C64B" ma:contentTypeVersion="29" ma:contentTypeDescription="Create a new document." ma:contentTypeScope="" ma:versionID="b35456fde17897b8eb485747b7a2f51d">
  <xsd:schema xmlns:xsd="http://www.w3.org/2001/XMLSchema" xmlns:xs="http://www.w3.org/2001/XMLSchema" xmlns:p="http://schemas.microsoft.com/office/2006/metadata/properties" xmlns:ns3="bd731766-1808-47fe-9b1f-11c08e761cb8" xmlns:ns4="76b9031e-176c-4486-be5b-19174107acf8" targetNamespace="http://schemas.microsoft.com/office/2006/metadata/properties" ma:root="true" ma:fieldsID="b6802651da68d4c4e55091502ffb6a52" ns3:_="" ns4:_="">
    <xsd:import namespace="bd731766-1808-47fe-9b1f-11c08e761cb8"/>
    <xsd:import namespace="76b9031e-176c-4486-be5b-19174107ac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31766-1808-47fe-9b1f-11c08e761c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9031e-176c-4486-be5b-19174107acf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76b9031e-176c-4486-be5b-19174107acf8" xsi:nil="true"/>
    <Owner xmlns="76b9031e-176c-4486-be5b-19174107acf8">
      <UserInfo>
        <DisplayName/>
        <AccountId xsi:nil="true"/>
        <AccountType/>
      </UserInfo>
    </Owner>
    <Teachers xmlns="76b9031e-176c-4486-be5b-19174107acf8">
      <UserInfo>
        <DisplayName/>
        <AccountId xsi:nil="true"/>
        <AccountType/>
      </UserInfo>
    </Teachers>
    <Student_Groups xmlns="76b9031e-176c-4486-be5b-19174107acf8">
      <UserInfo>
        <DisplayName/>
        <AccountId xsi:nil="true"/>
        <AccountType/>
      </UserInfo>
    </Student_Groups>
    <Invited_Teachers xmlns="76b9031e-176c-4486-be5b-19174107acf8" xsi:nil="true"/>
    <DefaultSectionNames xmlns="76b9031e-176c-4486-be5b-19174107acf8" xsi:nil="true"/>
    <Is_Collaboration_Space_Locked xmlns="76b9031e-176c-4486-be5b-19174107acf8" xsi:nil="true"/>
    <NotebookType xmlns="76b9031e-176c-4486-be5b-19174107acf8" xsi:nil="true"/>
    <CultureName xmlns="76b9031e-176c-4486-be5b-19174107acf8" xsi:nil="true"/>
    <AppVersion xmlns="76b9031e-176c-4486-be5b-19174107acf8" xsi:nil="true"/>
    <Templates xmlns="76b9031e-176c-4486-be5b-19174107acf8" xsi:nil="true"/>
    <Self_Registration_Enabled xmlns="76b9031e-176c-4486-be5b-19174107acf8" xsi:nil="true"/>
    <Has_Teacher_Only_SectionGroup xmlns="76b9031e-176c-4486-be5b-19174107acf8" xsi:nil="true"/>
    <Invited_Students xmlns="76b9031e-176c-4486-be5b-19174107acf8" xsi:nil="true"/>
    <Students xmlns="76b9031e-176c-4486-be5b-19174107acf8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1DCCA831-E59A-41C3-8A04-69D43E586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31766-1808-47fe-9b1f-11c08e761cb8"/>
    <ds:schemaRef ds:uri="76b9031e-176c-4486-be5b-19174107a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0DDEA-9733-4D51-9252-65A65A5DA6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B294F-FE3F-4491-A0E8-BDE4677945FF}">
  <ds:schemaRefs>
    <ds:schemaRef ds:uri="http://schemas.microsoft.com/office/2006/documentManagement/types"/>
    <ds:schemaRef ds:uri="http://purl.org/dc/elements/1.1/"/>
    <ds:schemaRef ds:uri="76b9031e-176c-4486-be5b-19174107acf8"/>
    <ds:schemaRef ds:uri="bd731766-1808-47fe-9b1f-11c08e761cb8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280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Sarabun</vt:lpstr>
      <vt:lpstr>1_Office Theme</vt:lpstr>
      <vt:lpstr>St Paul’s Church in Wales Primary School   Secondary School Applications</vt:lpstr>
      <vt:lpstr>Key Dates </vt:lpstr>
      <vt:lpstr>Key Document </vt:lpstr>
      <vt:lpstr>How to Apply</vt:lpstr>
      <vt:lpstr>Cardiff Portal</vt:lpstr>
      <vt:lpstr>PowerPoint Presentation</vt:lpstr>
      <vt:lpstr>Fitzalan High School</vt:lpstr>
      <vt:lpstr>Bishop of Llandaff</vt:lpstr>
      <vt:lpstr>St Teilos </vt:lpstr>
      <vt:lpstr>St Cyres</vt:lpstr>
      <vt:lpstr>Open Evenings </vt:lpstr>
      <vt:lpstr>St Paul’s Church in Wales Primary School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Paul’s Church in Wales Primary School   Welcome to Y5 and Y6</dc:title>
  <dc:creator>Matthew Wilson</dc:creator>
  <cp:lastModifiedBy>M Wilson (St Pauls CiW Primary School)</cp:lastModifiedBy>
  <cp:revision>6</cp:revision>
  <dcterms:created xsi:type="dcterms:W3CDTF">2022-09-12T12:34:32Z</dcterms:created>
  <dcterms:modified xsi:type="dcterms:W3CDTF">2024-09-24T19:29:09Z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0x010100A8B03C9018E4A149ACABFC94CF55C64B</vt:lpwstr>
  </property>
</Properties>
</file>